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25"/>
  </p:notesMasterIdLst>
  <p:sldIdLst>
    <p:sldId id="351" r:id="rId4"/>
    <p:sldId id="352" r:id="rId5"/>
    <p:sldId id="391" r:id="rId6"/>
    <p:sldId id="353" r:id="rId7"/>
    <p:sldId id="354" r:id="rId8"/>
    <p:sldId id="392" r:id="rId9"/>
    <p:sldId id="393" r:id="rId10"/>
    <p:sldId id="394" r:id="rId11"/>
    <p:sldId id="356" r:id="rId12"/>
    <p:sldId id="388" r:id="rId13"/>
    <p:sldId id="390" r:id="rId14"/>
    <p:sldId id="389" r:id="rId15"/>
    <p:sldId id="359" r:id="rId16"/>
    <p:sldId id="360" r:id="rId17"/>
    <p:sldId id="361" r:id="rId18"/>
    <p:sldId id="362" r:id="rId19"/>
    <p:sldId id="363" r:id="rId20"/>
    <p:sldId id="370" r:id="rId21"/>
    <p:sldId id="364" r:id="rId22"/>
    <p:sldId id="366" r:id="rId23"/>
    <p:sldId id="39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4" autoAdjust="0"/>
    <p:restoredTop sz="96196" autoAdjust="0"/>
  </p:normalViewPr>
  <p:slideViewPr>
    <p:cSldViewPr snapToGrid="0" showGuides="1">
      <p:cViewPr varScale="1">
        <p:scale>
          <a:sx n="81" d="100"/>
          <a:sy n="81" d="100"/>
        </p:scale>
        <p:origin x="701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pPr/>
              <a:t>8/29/2023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DDBCD3-13D8-4B61-A324-65F1C4F838CB}"/>
              </a:ext>
            </a:extLst>
          </p:cNvPr>
          <p:cNvSpPr/>
          <p:nvPr userDrawn="1"/>
        </p:nvSpPr>
        <p:spPr>
          <a:xfrm>
            <a:off x="3397776" y="2717708"/>
            <a:ext cx="8794226" cy="2404870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7C1F53F-D199-4227-A23E-2B5F143EB982}"/>
              </a:ext>
            </a:extLst>
          </p:cNvPr>
          <p:cNvGrpSpPr/>
          <p:nvPr userDrawn="1"/>
        </p:nvGrpSpPr>
        <p:grpSpPr>
          <a:xfrm>
            <a:off x="733478" y="1571013"/>
            <a:ext cx="2664296" cy="4683693"/>
            <a:chOff x="445712" y="1449040"/>
            <a:chExt cx="2113018" cy="3924176"/>
          </a:xfrm>
        </p:grpSpPr>
        <p:sp>
          <p:nvSpPr>
            <p:cNvPr id="4" name="Rounded Rectangle 4">
              <a:extLst>
                <a:ext uri="{FF2B5EF4-FFF2-40B4-BE49-F238E27FC236}">
                  <a16:creationId xmlns:a16="http://schemas.microsoft.com/office/drawing/2014/main" id="{4B09402C-7E86-41C9-8E37-9EF71EDF1056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41DF11FE-4210-4E1A-AAC1-AD2FF969D36A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0E578CC1-F58F-4C71-AB27-A73396D54EA3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7" name="Oval 7">
                <a:extLst>
                  <a:ext uri="{FF2B5EF4-FFF2-40B4-BE49-F238E27FC236}">
                    <a16:creationId xmlns:a16="http://schemas.microsoft.com/office/drawing/2014/main" id="{FF38739C-F2ED-4F4B-9A89-B33A3B4C6A37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8" name="Rounded Rectangle 8">
                <a:extLst>
                  <a:ext uri="{FF2B5EF4-FFF2-40B4-BE49-F238E27FC236}">
                    <a16:creationId xmlns:a16="http://schemas.microsoft.com/office/drawing/2014/main" id="{42258DA3-8567-4D16-9190-D371531398A8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4BFDD25E-3936-4728-A24A-3CD8211A0ED0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21396" y="1982583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ED7D35-2C36-4F32-8052-655C68EBBC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4EA604A-1015-4952-8EE1-CCE52EC0E000}"/>
              </a:ext>
            </a:extLst>
          </p:cNvPr>
          <p:cNvGrpSpPr/>
          <p:nvPr userDrawn="1"/>
        </p:nvGrpSpPr>
        <p:grpSpPr>
          <a:xfrm>
            <a:off x="3095065" y="1780189"/>
            <a:ext cx="6001870" cy="3297621"/>
            <a:chOff x="-548507" y="477868"/>
            <a:chExt cx="11570449" cy="635717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39EEB588-97F3-4BF3-B3B2-294329E14315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9AC13C8-EB64-4309-9F83-DE884AB194A4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0A07D5B-242A-465B-B3D3-285BCC724958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F5AF579-3200-4645-9B4A-C34A0B00A828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BBA6078-E1D1-4C14-AE2A-562D30932050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0F2DB06-6191-4D99-A246-B0F044EEB6D4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E0B2AB32-6E87-4708-AD26-26A3474DFD68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44A0B59C-D502-416F-87A9-4FFE2F84014E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EDAEF2E-9E44-473D-B13F-ABD8FD19648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77A63B6A-A2C7-42FA-A975-B2C3DBEA0A1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425CD56A-8303-4E00-957E-0BF842A3B05F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42D482D-A042-4240-A15D-1E65B56B30D2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36F31BD-D2C3-4C53-B8E6-33C74563614F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909754" y="1947860"/>
            <a:ext cx="4372493" cy="26694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9D8BBD3D-237B-4299-A310-B537C2DF7C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599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D31D19E3-68ED-4BEA-B59C-2A66F0BA1200}" type="datetimeFigureOut">
              <a:rPr lang="en-US" smtClean="0"/>
              <a:pPr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C0D29EB6-B318-4A1D-B7CC-D5611AD205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75458041-BCC9-4D92-9490-8AF60C00983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5524" y="1837041"/>
            <a:ext cx="2268000" cy="19862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E26C6D06-6A68-4FCA-8E86-84C6A4BCE960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603313" y="1837041"/>
            <a:ext cx="2268000" cy="19862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2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7EA72833-AD93-4833-9A2D-CEDAD0BA74B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01102" y="1837041"/>
            <a:ext cx="2268000" cy="19862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3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E974C75D-D81B-497C-9C4E-F1BB2C01057A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016308" y="1837041"/>
            <a:ext cx="2268000" cy="19862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4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94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75" r:id="rId4"/>
    <p:sldLayoutId id="2147483676" r:id="rId5"/>
    <p:sldLayoutId id="2147483678" r:id="rId6"/>
    <p:sldLayoutId id="2147483680" r:id="rId7"/>
    <p:sldLayoutId id="2147483681" r:id="rId8"/>
    <p:sldLayoutId id="2147483682" r:id="rId9"/>
    <p:sldLayoutId id="2147483684" r:id="rId10"/>
    <p:sldLayoutId id="2147483686" r:id="rId11"/>
    <p:sldLayoutId id="2147483689" r:id="rId12"/>
    <p:sldLayoutId id="2147483687" r:id="rId13"/>
    <p:sldLayoutId id="2147483688" r:id="rId14"/>
    <p:sldLayoutId id="2147483671" r:id="rId15"/>
    <p:sldLayoutId id="2147483672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6397" y="219741"/>
            <a:ext cx="7859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92D050"/>
                </a:solidFill>
                <a:latin typeface="Cambria" pitchFamily="18" charset="0"/>
                <a:ea typeface="Cambria" pitchFamily="18" charset="0"/>
              </a:rPr>
              <a:t>Frshop Online Veggie Store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814917-16C3-4C3F-8709-7C3A4D7F3613}"/>
              </a:ext>
            </a:extLst>
          </p:cNvPr>
          <p:cNvSpPr/>
          <p:nvPr/>
        </p:nvSpPr>
        <p:spPr>
          <a:xfrm>
            <a:off x="0" y="5680792"/>
            <a:ext cx="12192000" cy="1177208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mbria" pitchFamily="18" charset="0"/>
                <a:ea typeface="Cambria" pitchFamily="18" charset="0"/>
              </a:rPr>
              <a:t>Presented By</a:t>
            </a:r>
          </a:p>
          <a:p>
            <a:pPr algn="ctr"/>
            <a:endParaRPr lang="en-US" sz="800" dirty="0">
              <a:solidFill>
                <a:schemeClr val="bg1"/>
              </a:solidFill>
              <a:latin typeface="Cambria" pitchFamily="18" charset="0"/>
              <a:ea typeface="Cambria" pitchFamily="18" charset="0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Cambria" pitchFamily="18" charset="0"/>
                <a:ea typeface="Cambria" pitchFamily="18" charset="0"/>
              </a:rPr>
              <a:t>Ganesh Sharma &amp; Swapnil Tamrakar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D79520-4E0D-4F37-1B8E-6A86BD601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541" y="1442301"/>
            <a:ext cx="5618374" cy="32249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21C0DA-3F4C-4ADA-8046-55589D042044}"/>
              </a:ext>
            </a:extLst>
          </p:cNvPr>
          <p:cNvGrpSpPr/>
          <p:nvPr/>
        </p:nvGrpSpPr>
        <p:grpSpPr>
          <a:xfrm>
            <a:off x="2" y="204922"/>
            <a:ext cx="4247534" cy="444007"/>
            <a:chOff x="0" y="545888"/>
            <a:chExt cx="7601830" cy="1005840"/>
          </a:xfrm>
          <a:solidFill>
            <a:srgbClr val="92D050"/>
          </a:solidFill>
        </p:grpSpPr>
        <p:sp>
          <p:nvSpPr>
            <p:cNvPr id="40" name="Arrow: Chevron 17">
              <a:extLst>
                <a:ext uri="{FF2B5EF4-FFF2-40B4-BE49-F238E27FC236}">
                  <a16:creationId xmlns:a16="http://schemas.microsoft.com/office/drawing/2014/main" id="{46C2F636-D097-4918-A795-22EAA37B6DEF}"/>
                </a:ext>
              </a:extLst>
            </p:cNvPr>
            <p:cNvSpPr/>
            <p:nvPr/>
          </p:nvSpPr>
          <p:spPr>
            <a:xfrm>
              <a:off x="6663477" y="545888"/>
              <a:ext cx="731520" cy="1005840"/>
            </a:xfrm>
            <a:prstGeom prst="chevron">
              <a:avLst>
                <a:gd name="adj" fmla="val 56731"/>
              </a:avLst>
            </a:prstGeom>
            <a:grpFill/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Arrow: Pentagon 1">
              <a:extLst>
                <a:ext uri="{FF2B5EF4-FFF2-40B4-BE49-F238E27FC236}">
                  <a16:creationId xmlns:a16="http://schemas.microsoft.com/office/drawing/2014/main" id="{0BDCA494-029D-4825-9235-D93A84324044}"/>
                </a:ext>
              </a:extLst>
            </p:cNvPr>
            <p:cNvSpPr/>
            <p:nvPr/>
          </p:nvSpPr>
          <p:spPr>
            <a:xfrm>
              <a:off x="0" y="545888"/>
              <a:ext cx="6427177" cy="1005840"/>
            </a:xfrm>
            <a:prstGeom prst="homePlate">
              <a:avLst>
                <a:gd name="adj" fmla="val 40909"/>
              </a:avLst>
            </a:prstGeom>
            <a:grpFill/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white"/>
                  </a:solidFill>
                  <a:latin typeface="Cambria" pitchFamily="18" charset="0"/>
                  <a:ea typeface="Cambria" pitchFamily="18" charset="0"/>
                </a:rPr>
                <a:t>Activity Diagram : Admin</a:t>
              </a:r>
              <a:endParaRPr kumimoji="0" lang="en-US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itchFamily="18" charset="0"/>
                <a:ea typeface="Cambria" pitchFamily="18" charset="0"/>
                <a:cs typeface="+mn-cs"/>
              </a:endParaRPr>
            </a:p>
          </p:txBody>
        </p:sp>
        <p:sp>
          <p:nvSpPr>
            <p:cNvPr id="42" name="Arrow: Chevron 18">
              <a:extLst>
                <a:ext uri="{FF2B5EF4-FFF2-40B4-BE49-F238E27FC236}">
                  <a16:creationId xmlns:a16="http://schemas.microsoft.com/office/drawing/2014/main" id="{266B9FF9-E2C0-47CE-805D-5E277DB0A208}"/>
                </a:ext>
              </a:extLst>
            </p:cNvPr>
            <p:cNvSpPr/>
            <p:nvPr/>
          </p:nvSpPr>
          <p:spPr>
            <a:xfrm>
              <a:off x="7053190" y="545888"/>
              <a:ext cx="548640" cy="1005840"/>
            </a:xfrm>
            <a:prstGeom prst="chevron">
              <a:avLst>
                <a:gd name="adj" fmla="val 74706"/>
              </a:avLst>
            </a:prstGeom>
            <a:grpFill/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Arrow: Chevron 19">
              <a:extLst>
                <a:ext uri="{FF2B5EF4-FFF2-40B4-BE49-F238E27FC236}">
                  <a16:creationId xmlns:a16="http://schemas.microsoft.com/office/drawing/2014/main" id="{FBA98715-421D-4C63-B4E2-4C9135894085}"/>
                </a:ext>
              </a:extLst>
            </p:cNvPr>
            <p:cNvSpPr/>
            <p:nvPr/>
          </p:nvSpPr>
          <p:spPr>
            <a:xfrm>
              <a:off x="6083373" y="545888"/>
              <a:ext cx="914400" cy="1005840"/>
            </a:xfrm>
            <a:prstGeom prst="chevron">
              <a:avLst>
                <a:gd name="adj" fmla="val 45057"/>
              </a:avLst>
            </a:prstGeom>
            <a:grpFill/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2004555-1CEF-73E0-76F9-62C40E0841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295" y="874077"/>
            <a:ext cx="4169410" cy="51098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0539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21C0DA-3F4C-4ADA-8046-55589D042044}"/>
              </a:ext>
            </a:extLst>
          </p:cNvPr>
          <p:cNvGrpSpPr/>
          <p:nvPr/>
        </p:nvGrpSpPr>
        <p:grpSpPr>
          <a:xfrm>
            <a:off x="2" y="204922"/>
            <a:ext cx="4247534" cy="444007"/>
            <a:chOff x="0" y="545888"/>
            <a:chExt cx="7601830" cy="1005840"/>
          </a:xfrm>
          <a:solidFill>
            <a:srgbClr val="92D050"/>
          </a:solidFill>
        </p:grpSpPr>
        <p:sp>
          <p:nvSpPr>
            <p:cNvPr id="40" name="Arrow: Chevron 17">
              <a:extLst>
                <a:ext uri="{FF2B5EF4-FFF2-40B4-BE49-F238E27FC236}">
                  <a16:creationId xmlns:a16="http://schemas.microsoft.com/office/drawing/2014/main" id="{46C2F636-D097-4918-A795-22EAA37B6DEF}"/>
                </a:ext>
              </a:extLst>
            </p:cNvPr>
            <p:cNvSpPr/>
            <p:nvPr/>
          </p:nvSpPr>
          <p:spPr>
            <a:xfrm>
              <a:off x="6663477" y="545888"/>
              <a:ext cx="731520" cy="1005840"/>
            </a:xfrm>
            <a:prstGeom prst="chevron">
              <a:avLst>
                <a:gd name="adj" fmla="val 56731"/>
              </a:avLst>
            </a:prstGeom>
            <a:grpFill/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Arrow: Pentagon 1">
              <a:extLst>
                <a:ext uri="{FF2B5EF4-FFF2-40B4-BE49-F238E27FC236}">
                  <a16:creationId xmlns:a16="http://schemas.microsoft.com/office/drawing/2014/main" id="{0BDCA494-029D-4825-9235-D93A84324044}"/>
                </a:ext>
              </a:extLst>
            </p:cNvPr>
            <p:cNvSpPr/>
            <p:nvPr/>
          </p:nvSpPr>
          <p:spPr>
            <a:xfrm>
              <a:off x="0" y="545888"/>
              <a:ext cx="6427177" cy="1005840"/>
            </a:xfrm>
            <a:prstGeom prst="homePlate">
              <a:avLst>
                <a:gd name="adj" fmla="val 40909"/>
              </a:avLst>
            </a:prstGeom>
            <a:grpFill/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white"/>
                  </a:solidFill>
                  <a:latin typeface="Cambria" pitchFamily="18" charset="0"/>
                  <a:ea typeface="Cambria" pitchFamily="18" charset="0"/>
                </a:rPr>
                <a:t>Activity Diagram : Seller</a:t>
              </a:r>
              <a:endParaRPr kumimoji="0" lang="en-US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itchFamily="18" charset="0"/>
                <a:ea typeface="Cambria" pitchFamily="18" charset="0"/>
                <a:cs typeface="+mn-cs"/>
              </a:endParaRPr>
            </a:p>
          </p:txBody>
        </p:sp>
        <p:sp>
          <p:nvSpPr>
            <p:cNvPr id="42" name="Arrow: Chevron 18">
              <a:extLst>
                <a:ext uri="{FF2B5EF4-FFF2-40B4-BE49-F238E27FC236}">
                  <a16:creationId xmlns:a16="http://schemas.microsoft.com/office/drawing/2014/main" id="{266B9FF9-E2C0-47CE-805D-5E277DB0A208}"/>
                </a:ext>
              </a:extLst>
            </p:cNvPr>
            <p:cNvSpPr/>
            <p:nvPr/>
          </p:nvSpPr>
          <p:spPr>
            <a:xfrm>
              <a:off x="7053190" y="545888"/>
              <a:ext cx="548640" cy="1005840"/>
            </a:xfrm>
            <a:prstGeom prst="chevron">
              <a:avLst>
                <a:gd name="adj" fmla="val 74706"/>
              </a:avLst>
            </a:prstGeom>
            <a:grpFill/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Arrow: Chevron 19">
              <a:extLst>
                <a:ext uri="{FF2B5EF4-FFF2-40B4-BE49-F238E27FC236}">
                  <a16:creationId xmlns:a16="http://schemas.microsoft.com/office/drawing/2014/main" id="{FBA98715-421D-4C63-B4E2-4C9135894085}"/>
                </a:ext>
              </a:extLst>
            </p:cNvPr>
            <p:cNvSpPr/>
            <p:nvPr/>
          </p:nvSpPr>
          <p:spPr>
            <a:xfrm>
              <a:off x="6083373" y="545888"/>
              <a:ext cx="914400" cy="1005840"/>
            </a:xfrm>
            <a:prstGeom prst="chevron">
              <a:avLst>
                <a:gd name="adj" fmla="val 45057"/>
              </a:avLst>
            </a:prstGeom>
            <a:grpFill/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897C69C-83DA-06DD-6B60-E70F5BF4B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90" y="1397022"/>
            <a:ext cx="9213638" cy="36840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1690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21C0DA-3F4C-4ADA-8046-55589D042044}"/>
              </a:ext>
            </a:extLst>
          </p:cNvPr>
          <p:cNvGrpSpPr/>
          <p:nvPr/>
        </p:nvGrpSpPr>
        <p:grpSpPr>
          <a:xfrm>
            <a:off x="2" y="165593"/>
            <a:ext cx="4247534" cy="444007"/>
            <a:chOff x="0" y="545888"/>
            <a:chExt cx="7601830" cy="1005840"/>
          </a:xfrm>
          <a:solidFill>
            <a:srgbClr val="92D050"/>
          </a:solidFill>
        </p:grpSpPr>
        <p:sp>
          <p:nvSpPr>
            <p:cNvPr id="40" name="Arrow: Chevron 17">
              <a:extLst>
                <a:ext uri="{FF2B5EF4-FFF2-40B4-BE49-F238E27FC236}">
                  <a16:creationId xmlns:a16="http://schemas.microsoft.com/office/drawing/2014/main" id="{46C2F636-D097-4918-A795-22EAA37B6DEF}"/>
                </a:ext>
              </a:extLst>
            </p:cNvPr>
            <p:cNvSpPr/>
            <p:nvPr/>
          </p:nvSpPr>
          <p:spPr>
            <a:xfrm>
              <a:off x="6663477" y="545888"/>
              <a:ext cx="731520" cy="1005840"/>
            </a:xfrm>
            <a:prstGeom prst="chevron">
              <a:avLst>
                <a:gd name="adj" fmla="val 56731"/>
              </a:avLst>
            </a:prstGeom>
            <a:grpFill/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Arrow: Pentagon 1">
              <a:extLst>
                <a:ext uri="{FF2B5EF4-FFF2-40B4-BE49-F238E27FC236}">
                  <a16:creationId xmlns:a16="http://schemas.microsoft.com/office/drawing/2014/main" id="{0BDCA494-029D-4825-9235-D93A84324044}"/>
                </a:ext>
              </a:extLst>
            </p:cNvPr>
            <p:cNvSpPr/>
            <p:nvPr/>
          </p:nvSpPr>
          <p:spPr>
            <a:xfrm>
              <a:off x="0" y="545888"/>
              <a:ext cx="6427177" cy="1005840"/>
            </a:xfrm>
            <a:prstGeom prst="homePlate">
              <a:avLst>
                <a:gd name="adj" fmla="val 40909"/>
              </a:avLst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white"/>
                  </a:solidFill>
                  <a:latin typeface="Cambria" pitchFamily="18" charset="0"/>
                  <a:ea typeface="Cambria" pitchFamily="18" charset="0"/>
                </a:rPr>
                <a:t>Activity Diagram : Customer</a:t>
              </a:r>
              <a:endParaRPr kumimoji="0" lang="en-US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itchFamily="18" charset="0"/>
                <a:ea typeface="Cambria" pitchFamily="18" charset="0"/>
                <a:cs typeface="+mn-cs"/>
              </a:endParaRPr>
            </a:p>
          </p:txBody>
        </p:sp>
        <p:sp>
          <p:nvSpPr>
            <p:cNvPr id="42" name="Arrow: Chevron 18">
              <a:extLst>
                <a:ext uri="{FF2B5EF4-FFF2-40B4-BE49-F238E27FC236}">
                  <a16:creationId xmlns:a16="http://schemas.microsoft.com/office/drawing/2014/main" id="{266B9FF9-E2C0-47CE-805D-5E277DB0A208}"/>
                </a:ext>
              </a:extLst>
            </p:cNvPr>
            <p:cNvSpPr/>
            <p:nvPr/>
          </p:nvSpPr>
          <p:spPr>
            <a:xfrm>
              <a:off x="7053190" y="545888"/>
              <a:ext cx="548640" cy="1005840"/>
            </a:xfrm>
            <a:prstGeom prst="chevron">
              <a:avLst>
                <a:gd name="adj" fmla="val 74706"/>
              </a:avLst>
            </a:prstGeom>
            <a:grpFill/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Arrow: Chevron 19">
              <a:extLst>
                <a:ext uri="{FF2B5EF4-FFF2-40B4-BE49-F238E27FC236}">
                  <a16:creationId xmlns:a16="http://schemas.microsoft.com/office/drawing/2014/main" id="{FBA98715-421D-4C63-B4E2-4C9135894085}"/>
                </a:ext>
              </a:extLst>
            </p:cNvPr>
            <p:cNvSpPr/>
            <p:nvPr/>
          </p:nvSpPr>
          <p:spPr>
            <a:xfrm>
              <a:off x="6083373" y="545888"/>
              <a:ext cx="914400" cy="1005840"/>
            </a:xfrm>
            <a:prstGeom prst="chevron">
              <a:avLst>
                <a:gd name="adj" fmla="val 45057"/>
              </a:avLst>
            </a:prstGeom>
            <a:grpFill/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CC691CA-B5A7-3BE0-14DA-F76DF7D17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756" y="1031252"/>
            <a:ext cx="7030851" cy="54516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2886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845E6A-3F24-61D0-5D85-19E5A37DC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270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EB7BA2-9474-21D8-B69A-0B0BCEA4F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4ED029-2245-7AD9-9CCB-0E5C4D832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44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DC7E32-52D7-129E-21B3-A9C5B2F35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26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9507FE3-B62F-4D67-B681-47258876F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66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F0ACFE-B69F-7C33-F63D-453463CC1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742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CD54E7-1619-BBA3-4B1F-70070CBFA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10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2187E71-F354-4022-A1A8-34A7FE507D25}"/>
              </a:ext>
            </a:extLst>
          </p:cNvPr>
          <p:cNvGrpSpPr/>
          <p:nvPr/>
        </p:nvGrpSpPr>
        <p:grpSpPr>
          <a:xfrm>
            <a:off x="0" y="342692"/>
            <a:ext cx="7601830" cy="1005840"/>
            <a:chOff x="0" y="545888"/>
            <a:chExt cx="7601830" cy="1005840"/>
          </a:xfrm>
        </p:grpSpPr>
        <p:sp>
          <p:nvSpPr>
            <p:cNvPr id="6" name="Arrow: Chevron 17">
              <a:extLst>
                <a:ext uri="{FF2B5EF4-FFF2-40B4-BE49-F238E27FC236}">
                  <a16:creationId xmlns:a16="http://schemas.microsoft.com/office/drawing/2014/main" id="{5B558A55-DC5D-49F0-A4D0-F49F33EB583B}"/>
                </a:ext>
              </a:extLst>
            </p:cNvPr>
            <p:cNvSpPr/>
            <p:nvPr/>
          </p:nvSpPr>
          <p:spPr>
            <a:xfrm>
              <a:off x="6663477" y="545888"/>
              <a:ext cx="731520" cy="1005840"/>
            </a:xfrm>
            <a:prstGeom prst="chevron">
              <a:avLst>
                <a:gd name="adj" fmla="val 56731"/>
              </a:avLst>
            </a:prstGeom>
            <a:solidFill>
              <a:srgbClr val="92D0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Arrow: Pentagon 1">
              <a:extLst>
                <a:ext uri="{FF2B5EF4-FFF2-40B4-BE49-F238E27FC236}">
                  <a16:creationId xmlns:a16="http://schemas.microsoft.com/office/drawing/2014/main" id="{2B393331-5D4A-4961-AB58-3DE7220FAF94}"/>
                </a:ext>
              </a:extLst>
            </p:cNvPr>
            <p:cNvSpPr/>
            <p:nvPr/>
          </p:nvSpPr>
          <p:spPr>
            <a:xfrm>
              <a:off x="0" y="545888"/>
              <a:ext cx="6427177" cy="1005840"/>
            </a:xfrm>
            <a:prstGeom prst="homePlate">
              <a:avLst>
                <a:gd name="adj" fmla="val 40909"/>
              </a:avLst>
            </a:prstGeom>
            <a:solidFill>
              <a:srgbClr val="92D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latin typeface="Cambria" pitchFamily="18" charset="0"/>
                  <a:ea typeface="Cambria" pitchFamily="18" charset="0"/>
                </a:rPr>
                <a:t>Introduction</a:t>
              </a:r>
            </a:p>
          </p:txBody>
        </p:sp>
        <p:sp>
          <p:nvSpPr>
            <p:cNvPr id="8" name="Arrow: Chevron 18">
              <a:extLst>
                <a:ext uri="{FF2B5EF4-FFF2-40B4-BE49-F238E27FC236}">
                  <a16:creationId xmlns:a16="http://schemas.microsoft.com/office/drawing/2014/main" id="{B251CA05-7D56-47E6-9756-C119C1558F2E}"/>
                </a:ext>
              </a:extLst>
            </p:cNvPr>
            <p:cNvSpPr/>
            <p:nvPr/>
          </p:nvSpPr>
          <p:spPr>
            <a:xfrm>
              <a:off x="7053190" y="545888"/>
              <a:ext cx="548640" cy="1005840"/>
            </a:xfrm>
            <a:prstGeom prst="chevron">
              <a:avLst>
                <a:gd name="adj" fmla="val 74706"/>
              </a:avLst>
            </a:prstGeom>
            <a:solidFill>
              <a:srgbClr val="92D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Arrow: Chevron 19">
              <a:extLst>
                <a:ext uri="{FF2B5EF4-FFF2-40B4-BE49-F238E27FC236}">
                  <a16:creationId xmlns:a16="http://schemas.microsoft.com/office/drawing/2014/main" id="{7D930977-3753-49D3-962C-D68A88D8CA65}"/>
                </a:ext>
              </a:extLst>
            </p:cNvPr>
            <p:cNvSpPr/>
            <p:nvPr/>
          </p:nvSpPr>
          <p:spPr>
            <a:xfrm>
              <a:off x="6083373" y="545888"/>
              <a:ext cx="914400" cy="1005840"/>
            </a:xfrm>
            <a:prstGeom prst="chevron">
              <a:avLst>
                <a:gd name="adj" fmla="val 45057"/>
              </a:avLst>
            </a:prstGeom>
            <a:solidFill>
              <a:srgbClr val="92D05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33829" y="1756230"/>
            <a:ext cx="11625942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N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 we know that searching of fresh vegetables in market takes quite a long time and some times we even need to suffice with what is available near by . So , With the help of this web application customers can search and order wide range of fresh vegetable/fruits/groceries just with a click.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F576EA-D9CC-3D19-6C5F-FB371DAEA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41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E581B3-2295-C7D7-424D-608C5BB3F467}"/>
              </a:ext>
            </a:extLst>
          </p:cNvPr>
          <p:cNvSpPr/>
          <p:nvPr/>
        </p:nvSpPr>
        <p:spPr>
          <a:xfrm>
            <a:off x="4265917" y="2967335"/>
            <a:ext cx="36601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35306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2187E71-F354-4022-A1A8-34A7FE507D25}"/>
              </a:ext>
            </a:extLst>
          </p:cNvPr>
          <p:cNvGrpSpPr/>
          <p:nvPr/>
        </p:nvGrpSpPr>
        <p:grpSpPr>
          <a:xfrm>
            <a:off x="0" y="303363"/>
            <a:ext cx="6843252" cy="485248"/>
            <a:chOff x="0" y="545888"/>
            <a:chExt cx="7601830" cy="100584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1" name="Arrow: Chevron 17">
              <a:extLst>
                <a:ext uri="{FF2B5EF4-FFF2-40B4-BE49-F238E27FC236}">
                  <a16:creationId xmlns:a16="http://schemas.microsoft.com/office/drawing/2014/main" id="{5B558A55-DC5D-49F0-A4D0-F49F33EB583B}"/>
                </a:ext>
              </a:extLst>
            </p:cNvPr>
            <p:cNvSpPr/>
            <p:nvPr/>
          </p:nvSpPr>
          <p:spPr>
            <a:xfrm>
              <a:off x="6663477" y="545888"/>
              <a:ext cx="731520" cy="1005840"/>
            </a:xfrm>
            <a:prstGeom prst="chevron">
              <a:avLst>
                <a:gd name="adj" fmla="val 56731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Arrow: Pentagon 1">
              <a:extLst>
                <a:ext uri="{FF2B5EF4-FFF2-40B4-BE49-F238E27FC236}">
                  <a16:creationId xmlns:a16="http://schemas.microsoft.com/office/drawing/2014/main" id="{2B393331-5D4A-4961-AB58-3DE7220FAF94}"/>
                </a:ext>
              </a:extLst>
            </p:cNvPr>
            <p:cNvSpPr/>
            <p:nvPr/>
          </p:nvSpPr>
          <p:spPr>
            <a:xfrm>
              <a:off x="0" y="545888"/>
              <a:ext cx="6427177" cy="1005840"/>
            </a:xfrm>
            <a:prstGeom prst="homePlate">
              <a:avLst>
                <a:gd name="adj" fmla="val 40909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latin typeface="Cambria" pitchFamily="18" charset="0"/>
                  <a:ea typeface="Cambria" pitchFamily="18" charset="0"/>
                </a:rPr>
                <a:t>Technology Used </a:t>
              </a:r>
            </a:p>
          </p:txBody>
        </p:sp>
        <p:sp>
          <p:nvSpPr>
            <p:cNvPr id="13" name="Arrow: Chevron 18">
              <a:extLst>
                <a:ext uri="{FF2B5EF4-FFF2-40B4-BE49-F238E27FC236}">
                  <a16:creationId xmlns:a16="http://schemas.microsoft.com/office/drawing/2014/main" id="{B251CA05-7D56-47E6-9756-C119C1558F2E}"/>
                </a:ext>
              </a:extLst>
            </p:cNvPr>
            <p:cNvSpPr/>
            <p:nvPr/>
          </p:nvSpPr>
          <p:spPr>
            <a:xfrm>
              <a:off x="7053190" y="545888"/>
              <a:ext cx="548640" cy="1005840"/>
            </a:xfrm>
            <a:prstGeom prst="chevron">
              <a:avLst>
                <a:gd name="adj" fmla="val 7470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Arrow: Chevron 19">
              <a:extLst>
                <a:ext uri="{FF2B5EF4-FFF2-40B4-BE49-F238E27FC236}">
                  <a16:creationId xmlns:a16="http://schemas.microsoft.com/office/drawing/2014/main" id="{7D930977-3753-49D3-962C-D68A88D8CA65}"/>
                </a:ext>
              </a:extLst>
            </p:cNvPr>
            <p:cNvSpPr/>
            <p:nvPr/>
          </p:nvSpPr>
          <p:spPr>
            <a:xfrm>
              <a:off x="6083373" y="545888"/>
              <a:ext cx="914400" cy="1005840"/>
            </a:xfrm>
            <a:prstGeom prst="chevron">
              <a:avLst>
                <a:gd name="adj" fmla="val 4505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8DB54B5-713C-4035-84E2-A4832DE95BB4}"/>
              </a:ext>
            </a:extLst>
          </p:cNvPr>
          <p:cNvSpPr txBox="1"/>
          <p:nvPr/>
        </p:nvSpPr>
        <p:spPr>
          <a:xfrm>
            <a:off x="668593" y="1042220"/>
            <a:ext cx="1124810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IN" sz="2400" dirty="0"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We used Java Spring-Boot as backend and React JS as Frontend in our Project.</a:t>
            </a:r>
          </a:p>
          <a:p>
            <a:pPr marL="0" indent="0" algn="just">
              <a:buNone/>
            </a:pPr>
            <a:endParaRPr lang="en-IN" sz="2400" dirty="0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Spring-Boot :–</a:t>
            </a:r>
            <a:r>
              <a:rPr lang="en-US" sz="24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 </a:t>
            </a:r>
          </a:p>
          <a:p>
            <a:pPr marL="594360" lvl="2" indent="0" algn="just">
              <a:buNone/>
            </a:pPr>
            <a:r>
              <a:rPr lang="en-US" sz="2400" b="0" i="0" dirty="0">
                <a:solidFill>
                  <a:srgbClr val="202124"/>
                </a:solidFill>
                <a:effectLst/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	</a:t>
            </a:r>
            <a:r>
              <a:rPr lang="en-US" sz="2400" b="0" i="0" dirty="0">
                <a:effectLst/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The main goal of the </a:t>
            </a:r>
            <a:r>
              <a:rPr lang="en-US" sz="2400" b="1" i="0" dirty="0">
                <a:effectLst/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Spring Boot</a:t>
            </a:r>
            <a:r>
              <a:rPr lang="en-US" sz="2400" b="0" i="0" dirty="0">
                <a:effectLst/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 framework is to reduce overall development time and increase efficiency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.</a:t>
            </a:r>
            <a:r>
              <a:rPr lang="en-US" sz="2400" dirty="0">
                <a:solidFill>
                  <a:schemeClr val="bg1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React has become the first choice for frontend because it gives developers the ability to work with a virtual browser (more friendly than the real browser). Also, a JavaScript developer can become a productive developer in a few hours because there is a small API to learn, a few functions, and how to use them…</a:t>
            </a:r>
          </a:p>
          <a:p>
            <a:pPr marL="594360" lvl="2" indent="0" algn="just">
              <a:buNone/>
            </a:pPr>
            <a:endParaRPr lang="en-US" sz="2400" dirty="0">
              <a:solidFill>
                <a:srgbClr val="202124"/>
              </a:solidFill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React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:–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sz="2400" b="1" i="0" dirty="0">
                <a:solidFill>
                  <a:srgbClr val="202124"/>
                </a:solidFill>
                <a:effectLst/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	</a:t>
            </a:r>
            <a:r>
              <a:rPr lang="en-US" sz="2400" b="1" i="0" dirty="0">
                <a:effectLst/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React</a:t>
            </a:r>
            <a:r>
              <a:rPr lang="en-US" sz="2400" b="0" i="0" dirty="0">
                <a:effectLst/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 allows developers to create large web applications that can change data, without reloading the page. The main purpose of </a:t>
            </a:r>
            <a:r>
              <a:rPr lang="en-US" sz="2400" b="1" i="0" dirty="0">
                <a:effectLst/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React</a:t>
            </a:r>
            <a:r>
              <a:rPr lang="en-US" sz="2400" b="0" i="0" dirty="0">
                <a:effectLst/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 is to be fast, scalable, and simple.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 Spring </a:t>
            </a:r>
            <a:endParaRPr lang="en-IN" dirty="0"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407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2187E71-F354-4022-A1A8-34A7FE507D25}"/>
              </a:ext>
            </a:extLst>
          </p:cNvPr>
          <p:cNvGrpSpPr/>
          <p:nvPr/>
        </p:nvGrpSpPr>
        <p:grpSpPr>
          <a:xfrm>
            <a:off x="0" y="342692"/>
            <a:ext cx="7601830" cy="1005840"/>
            <a:chOff x="0" y="545888"/>
            <a:chExt cx="7601830" cy="100584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1" name="Arrow: Chevron 17">
              <a:extLst>
                <a:ext uri="{FF2B5EF4-FFF2-40B4-BE49-F238E27FC236}">
                  <a16:creationId xmlns:a16="http://schemas.microsoft.com/office/drawing/2014/main" id="{5B558A55-DC5D-49F0-A4D0-F49F33EB583B}"/>
                </a:ext>
              </a:extLst>
            </p:cNvPr>
            <p:cNvSpPr/>
            <p:nvPr/>
          </p:nvSpPr>
          <p:spPr>
            <a:xfrm>
              <a:off x="6663477" y="545888"/>
              <a:ext cx="731520" cy="1005840"/>
            </a:xfrm>
            <a:prstGeom prst="chevron">
              <a:avLst>
                <a:gd name="adj" fmla="val 56731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Arrow: Pentagon 1">
              <a:extLst>
                <a:ext uri="{FF2B5EF4-FFF2-40B4-BE49-F238E27FC236}">
                  <a16:creationId xmlns:a16="http://schemas.microsoft.com/office/drawing/2014/main" id="{2B393331-5D4A-4961-AB58-3DE7220FAF94}"/>
                </a:ext>
              </a:extLst>
            </p:cNvPr>
            <p:cNvSpPr/>
            <p:nvPr/>
          </p:nvSpPr>
          <p:spPr>
            <a:xfrm>
              <a:off x="0" y="545888"/>
              <a:ext cx="6427177" cy="1005840"/>
            </a:xfrm>
            <a:prstGeom prst="homePlate">
              <a:avLst>
                <a:gd name="adj" fmla="val 40909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latin typeface="Cambria" pitchFamily="18" charset="0"/>
                  <a:ea typeface="Cambria" pitchFamily="18" charset="0"/>
                </a:rPr>
                <a:t>User Classes </a:t>
              </a:r>
            </a:p>
          </p:txBody>
        </p:sp>
        <p:sp>
          <p:nvSpPr>
            <p:cNvPr id="13" name="Arrow: Chevron 18">
              <a:extLst>
                <a:ext uri="{FF2B5EF4-FFF2-40B4-BE49-F238E27FC236}">
                  <a16:creationId xmlns:a16="http://schemas.microsoft.com/office/drawing/2014/main" id="{B251CA05-7D56-47E6-9756-C119C1558F2E}"/>
                </a:ext>
              </a:extLst>
            </p:cNvPr>
            <p:cNvSpPr/>
            <p:nvPr/>
          </p:nvSpPr>
          <p:spPr>
            <a:xfrm>
              <a:off x="7053190" y="545888"/>
              <a:ext cx="548640" cy="1005840"/>
            </a:xfrm>
            <a:prstGeom prst="chevron">
              <a:avLst>
                <a:gd name="adj" fmla="val 7470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Arrow: Chevron 19">
              <a:extLst>
                <a:ext uri="{FF2B5EF4-FFF2-40B4-BE49-F238E27FC236}">
                  <a16:creationId xmlns:a16="http://schemas.microsoft.com/office/drawing/2014/main" id="{7D930977-3753-49D3-962C-D68A88D8CA65}"/>
                </a:ext>
              </a:extLst>
            </p:cNvPr>
            <p:cNvSpPr/>
            <p:nvPr/>
          </p:nvSpPr>
          <p:spPr>
            <a:xfrm>
              <a:off x="6083373" y="545888"/>
              <a:ext cx="914400" cy="1005840"/>
            </a:xfrm>
            <a:prstGeom prst="chevron">
              <a:avLst>
                <a:gd name="adj" fmla="val 4505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82E2B4C-53D5-480A-94F2-7F61A93EB936}"/>
              </a:ext>
            </a:extLst>
          </p:cNvPr>
          <p:cNvCxnSpPr>
            <a:cxnSpLocks/>
          </p:cNvCxnSpPr>
          <p:nvPr/>
        </p:nvCxnSpPr>
        <p:spPr>
          <a:xfrm rot="5400000">
            <a:off x="1270317" y="3468591"/>
            <a:ext cx="1632869" cy="22416"/>
          </a:xfrm>
          <a:prstGeom prst="line">
            <a:avLst/>
          </a:prstGeom>
          <a:ln w="25400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9CC8FD-C4CD-4E2E-A50C-A55F20AF6617}"/>
              </a:ext>
            </a:extLst>
          </p:cNvPr>
          <p:cNvSpPr/>
          <p:nvPr/>
        </p:nvSpPr>
        <p:spPr>
          <a:xfrm>
            <a:off x="885371" y="3251201"/>
            <a:ext cx="2525486" cy="566057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b="1" dirty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Customer</a:t>
            </a:r>
            <a:endParaRPr lang="ko-KR" altLang="en-US" sz="2700" b="1" dirty="0">
              <a:solidFill>
                <a:schemeClr val="tx1"/>
              </a:solidFill>
              <a:latin typeface="Cambria" pitchFamily="18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F7343E3-2473-4BDF-9F3A-CD2C9840C111}"/>
              </a:ext>
            </a:extLst>
          </p:cNvPr>
          <p:cNvCxnSpPr>
            <a:cxnSpLocks/>
          </p:cNvCxnSpPr>
          <p:nvPr/>
        </p:nvCxnSpPr>
        <p:spPr>
          <a:xfrm rot="16200000" flipH="1">
            <a:off x="9427028" y="3432634"/>
            <a:ext cx="1596572" cy="14513"/>
          </a:xfrm>
          <a:prstGeom prst="line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079DF2B-7674-4DAE-8088-D890FCD2D582}"/>
              </a:ext>
            </a:extLst>
          </p:cNvPr>
          <p:cNvSpPr/>
          <p:nvPr/>
        </p:nvSpPr>
        <p:spPr>
          <a:xfrm>
            <a:off x="8897255" y="3193144"/>
            <a:ext cx="2569029" cy="58057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b="1" dirty="0">
                <a:solidFill>
                  <a:schemeClr val="tx1"/>
                </a:solidFill>
                <a:latin typeface="Cambria" pitchFamily="18" charset="0"/>
              </a:rPr>
              <a:t>Seller</a:t>
            </a:r>
            <a:endParaRPr lang="ko-KR" altLang="en-US" sz="2700" b="1" dirty="0">
              <a:solidFill>
                <a:schemeClr val="tx1"/>
              </a:solidFill>
              <a:latin typeface="Cambria" pitchFamily="18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E5F56B-331B-4752-B095-BCE87F7E69A2}"/>
              </a:ext>
            </a:extLst>
          </p:cNvPr>
          <p:cNvCxnSpPr>
            <a:cxnSpLocks/>
          </p:cNvCxnSpPr>
          <p:nvPr/>
        </p:nvCxnSpPr>
        <p:spPr>
          <a:xfrm rot="5400000">
            <a:off x="5177297" y="3436927"/>
            <a:ext cx="1603842" cy="27693"/>
          </a:xfrm>
          <a:prstGeom prst="line">
            <a:avLst/>
          </a:prstGeom>
          <a:ln w="25400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273D821-2EEC-401E-AACC-2E4FF80B407C}"/>
              </a:ext>
            </a:extLst>
          </p:cNvPr>
          <p:cNvSpPr/>
          <p:nvPr/>
        </p:nvSpPr>
        <p:spPr>
          <a:xfrm>
            <a:off x="4586514" y="3264550"/>
            <a:ext cx="2830286" cy="55271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b="1" dirty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Admin</a:t>
            </a:r>
            <a:endParaRPr lang="ko-KR" altLang="en-US" sz="2700" b="1" dirty="0">
              <a:solidFill>
                <a:schemeClr val="tx1"/>
              </a:solidFill>
              <a:latin typeface="Cambria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9E44DE-0676-40C1-842B-94EF59935D06}"/>
              </a:ext>
            </a:extLst>
          </p:cNvPr>
          <p:cNvSpPr txBox="1"/>
          <p:nvPr/>
        </p:nvSpPr>
        <p:spPr>
          <a:xfrm>
            <a:off x="348344" y="4505602"/>
            <a:ext cx="3672114" cy="132343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2000" dirty="0">
                <a:latin typeface="Cambria" pitchFamily="18" charset="0"/>
                <a:ea typeface="Cambria" pitchFamily="18" charset="0"/>
              </a:rPr>
              <a:t>In this module a customer will register, update details or search from various categories available.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ambria" pitchFamily="18" charset="0"/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9E44DE-0676-40C1-842B-94EF59935D06}"/>
              </a:ext>
            </a:extLst>
          </p:cNvPr>
          <p:cNvSpPr txBox="1"/>
          <p:nvPr/>
        </p:nvSpPr>
        <p:spPr>
          <a:xfrm>
            <a:off x="4020458" y="4318659"/>
            <a:ext cx="40930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itchFamily="18" charset="0"/>
                <a:ea typeface="Cambria" pitchFamily="18" charset="0"/>
              </a:rPr>
              <a:t>In this module Admin can manage Customers and Sellers. Will maintain one to one relation.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ambria" pitchFamily="18" charset="0"/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B9E44DE-0676-40C1-842B-94EF59935D06}"/>
              </a:ext>
            </a:extLst>
          </p:cNvPr>
          <p:cNvSpPr txBox="1"/>
          <p:nvPr/>
        </p:nvSpPr>
        <p:spPr>
          <a:xfrm>
            <a:off x="8476343" y="4411262"/>
            <a:ext cx="33673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itchFamily="18" charset="0"/>
                <a:ea typeface="Cambria" pitchFamily="18" charset="0"/>
              </a:rPr>
              <a:t>In this module Seller can register , login and can upload their product details.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ambria" pitchFamily="18" charset="0"/>
              <a:cs typeface="Arial" pitchFamily="34" charset="0"/>
            </a:endParaRPr>
          </a:p>
        </p:txBody>
      </p:sp>
      <p:pic>
        <p:nvPicPr>
          <p:cNvPr id="47" name="Picture 46" descr="user p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0585" y="1546785"/>
            <a:ext cx="1267971" cy="12679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A2AAFE-C4E4-3F46-B44B-7EC85BE32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404875" y="1582747"/>
            <a:ext cx="1120992" cy="12082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29D16B-E47F-DF81-1237-3BB1E6848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9805" y="1523050"/>
            <a:ext cx="1267971" cy="12679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25" grpId="0" animBg="1"/>
      <p:bldP spid="29" grpId="0"/>
      <p:bldP spid="44" grpId="0"/>
      <p:bldP spid="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2187E71-F354-4022-A1A8-34A7FE507D25}"/>
              </a:ext>
            </a:extLst>
          </p:cNvPr>
          <p:cNvGrpSpPr/>
          <p:nvPr/>
        </p:nvGrpSpPr>
        <p:grpSpPr>
          <a:xfrm>
            <a:off x="0" y="314801"/>
            <a:ext cx="7601830" cy="1005840"/>
            <a:chOff x="0" y="545888"/>
            <a:chExt cx="7601830" cy="1005840"/>
          </a:xfrm>
          <a:solidFill>
            <a:srgbClr val="92D050"/>
          </a:solidFill>
        </p:grpSpPr>
        <p:sp>
          <p:nvSpPr>
            <p:cNvPr id="6" name="Arrow: Chevron 17">
              <a:extLst>
                <a:ext uri="{FF2B5EF4-FFF2-40B4-BE49-F238E27FC236}">
                  <a16:creationId xmlns:a16="http://schemas.microsoft.com/office/drawing/2014/main" id="{5B558A55-DC5D-49F0-A4D0-F49F33EB583B}"/>
                </a:ext>
              </a:extLst>
            </p:cNvPr>
            <p:cNvSpPr/>
            <p:nvPr/>
          </p:nvSpPr>
          <p:spPr>
            <a:xfrm>
              <a:off x="6663477" y="545888"/>
              <a:ext cx="731520" cy="1005840"/>
            </a:xfrm>
            <a:prstGeom prst="chevron">
              <a:avLst>
                <a:gd name="adj" fmla="val 56731"/>
              </a:avLst>
            </a:prstGeom>
            <a:grpFill/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Arrow: Pentagon 1">
              <a:extLst>
                <a:ext uri="{FF2B5EF4-FFF2-40B4-BE49-F238E27FC236}">
                  <a16:creationId xmlns:a16="http://schemas.microsoft.com/office/drawing/2014/main" id="{2B393331-5D4A-4961-AB58-3DE7220FAF94}"/>
                </a:ext>
              </a:extLst>
            </p:cNvPr>
            <p:cNvSpPr/>
            <p:nvPr/>
          </p:nvSpPr>
          <p:spPr>
            <a:xfrm>
              <a:off x="0" y="545888"/>
              <a:ext cx="6427177" cy="1005840"/>
            </a:xfrm>
            <a:prstGeom prst="homePlate">
              <a:avLst>
                <a:gd name="adj" fmla="val 40909"/>
              </a:avLst>
            </a:prstGeom>
            <a:grpFill/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4400" dirty="0"/>
                <a:t>OBJECTIVE</a:t>
              </a:r>
              <a:endParaRPr lang="en-IN" sz="3600" dirty="0"/>
            </a:p>
          </p:txBody>
        </p:sp>
        <p:sp>
          <p:nvSpPr>
            <p:cNvPr id="8" name="Arrow: Chevron 18">
              <a:extLst>
                <a:ext uri="{FF2B5EF4-FFF2-40B4-BE49-F238E27FC236}">
                  <a16:creationId xmlns:a16="http://schemas.microsoft.com/office/drawing/2014/main" id="{B251CA05-7D56-47E6-9756-C119C1558F2E}"/>
                </a:ext>
              </a:extLst>
            </p:cNvPr>
            <p:cNvSpPr/>
            <p:nvPr/>
          </p:nvSpPr>
          <p:spPr>
            <a:xfrm>
              <a:off x="7053190" y="545888"/>
              <a:ext cx="548640" cy="1005840"/>
            </a:xfrm>
            <a:prstGeom prst="chevron">
              <a:avLst>
                <a:gd name="adj" fmla="val 74706"/>
              </a:avLst>
            </a:prstGeom>
            <a:grpFill/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Arrow: Chevron 19">
              <a:extLst>
                <a:ext uri="{FF2B5EF4-FFF2-40B4-BE49-F238E27FC236}">
                  <a16:creationId xmlns:a16="http://schemas.microsoft.com/office/drawing/2014/main" id="{7D930977-3753-49D3-962C-D68A88D8CA65}"/>
                </a:ext>
              </a:extLst>
            </p:cNvPr>
            <p:cNvSpPr/>
            <p:nvPr/>
          </p:nvSpPr>
          <p:spPr>
            <a:xfrm>
              <a:off x="6083373" y="545888"/>
              <a:ext cx="914400" cy="1005840"/>
            </a:xfrm>
            <a:prstGeom prst="chevron">
              <a:avLst>
                <a:gd name="adj" fmla="val 45057"/>
              </a:avLst>
            </a:prstGeom>
            <a:grpFill/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BFED855-6F48-41D9-B0D2-D691F56D852E}"/>
              </a:ext>
            </a:extLst>
          </p:cNvPr>
          <p:cNvSpPr/>
          <p:nvPr/>
        </p:nvSpPr>
        <p:spPr>
          <a:xfrm>
            <a:off x="689610" y="1798515"/>
            <a:ext cx="493369" cy="43902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69C16D-3D41-4840-A60D-52E7B1E94B78}"/>
              </a:ext>
            </a:extLst>
          </p:cNvPr>
          <p:cNvSpPr txBox="1"/>
          <p:nvPr/>
        </p:nvSpPr>
        <p:spPr>
          <a:xfrm>
            <a:off x="729340" y="1853290"/>
            <a:ext cx="428367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01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E17FBE-7D1C-48B3-B0D9-6B0DA2A91441}"/>
              </a:ext>
            </a:extLst>
          </p:cNvPr>
          <p:cNvSpPr/>
          <p:nvPr/>
        </p:nvSpPr>
        <p:spPr>
          <a:xfrm>
            <a:off x="704124" y="2627532"/>
            <a:ext cx="493369" cy="43902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8D30A2-DC8D-4076-AD6B-50356C9CC4BB}"/>
              </a:ext>
            </a:extLst>
          </p:cNvPr>
          <p:cNvSpPr txBox="1"/>
          <p:nvPr/>
        </p:nvSpPr>
        <p:spPr>
          <a:xfrm>
            <a:off x="725895" y="2665987"/>
            <a:ext cx="428367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02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FBECFC-D70E-40B6-BBE9-64B1EFF72164}"/>
              </a:ext>
            </a:extLst>
          </p:cNvPr>
          <p:cNvSpPr/>
          <p:nvPr/>
        </p:nvSpPr>
        <p:spPr>
          <a:xfrm>
            <a:off x="718639" y="3291924"/>
            <a:ext cx="493369" cy="43902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4DA8BF-A5B1-4A36-833F-3165BB8570C7}"/>
              </a:ext>
            </a:extLst>
          </p:cNvPr>
          <p:cNvSpPr txBox="1"/>
          <p:nvPr/>
        </p:nvSpPr>
        <p:spPr>
          <a:xfrm>
            <a:off x="758369" y="3361213"/>
            <a:ext cx="428367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03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728B6D-EA65-4A37-B4CA-FF4E86FBF028}"/>
              </a:ext>
            </a:extLst>
          </p:cNvPr>
          <p:cNvSpPr/>
          <p:nvPr/>
        </p:nvSpPr>
        <p:spPr>
          <a:xfrm>
            <a:off x="704125" y="4118451"/>
            <a:ext cx="493369" cy="43902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71B31A-021B-496F-A7D6-AB46E97A51F7}"/>
              </a:ext>
            </a:extLst>
          </p:cNvPr>
          <p:cNvSpPr txBox="1"/>
          <p:nvPr/>
        </p:nvSpPr>
        <p:spPr>
          <a:xfrm>
            <a:off x="743855" y="4173226"/>
            <a:ext cx="428367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04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12686" y="1799772"/>
            <a:ext cx="8461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480456" y="1843317"/>
            <a:ext cx="9927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Freshop is a website that is to be developed to provide the Easy access to Customers and suppliers , online buying and selling  fresh vegetables.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78554" y="2687834"/>
            <a:ext cx="8868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system provides service to the Customers and Suppliers.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478554" y="3173394"/>
            <a:ext cx="8868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WebApp will allow Suppliers to establish one to one relationships with candidates.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16741" y="4118451"/>
            <a:ext cx="8868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app will primarily focus on Management of Fresh Veggies.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BFED855-6F48-41D9-B0D2-D691F56D852E}"/>
              </a:ext>
            </a:extLst>
          </p:cNvPr>
          <p:cNvSpPr/>
          <p:nvPr/>
        </p:nvSpPr>
        <p:spPr>
          <a:xfrm>
            <a:off x="725895" y="4911829"/>
            <a:ext cx="493369" cy="43902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69C16D-3D41-4840-A60D-52E7B1E94B78}"/>
              </a:ext>
            </a:extLst>
          </p:cNvPr>
          <p:cNvSpPr txBox="1"/>
          <p:nvPr/>
        </p:nvSpPr>
        <p:spPr>
          <a:xfrm>
            <a:off x="765625" y="4966604"/>
            <a:ext cx="428367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05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748971" y="4913086"/>
            <a:ext cx="8461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516741" y="4956631"/>
            <a:ext cx="9927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By this Customer can easily search for Fresh vegetables and maintain their cart.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2187E71-F354-4022-A1A8-34A7FE507D25}"/>
              </a:ext>
            </a:extLst>
          </p:cNvPr>
          <p:cNvGrpSpPr/>
          <p:nvPr/>
        </p:nvGrpSpPr>
        <p:grpSpPr>
          <a:xfrm>
            <a:off x="0" y="303362"/>
            <a:ext cx="6843252" cy="856697"/>
            <a:chOff x="0" y="545888"/>
            <a:chExt cx="7601830" cy="100584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1" name="Arrow: Chevron 17">
              <a:extLst>
                <a:ext uri="{FF2B5EF4-FFF2-40B4-BE49-F238E27FC236}">
                  <a16:creationId xmlns:a16="http://schemas.microsoft.com/office/drawing/2014/main" id="{5B558A55-DC5D-49F0-A4D0-F49F33EB583B}"/>
                </a:ext>
              </a:extLst>
            </p:cNvPr>
            <p:cNvSpPr/>
            <p:nvPr/>
          </p:nvSpPr>
          <p:spPr>
            <a:xfrm>
              <a:off x="6663477" y="545888"/>
              <a:ext cx="731520" cy="1005840"/>
            </a:xfrm>
            <a:prstGeom prst="chevron">
              <a:avLst>
                <a:gd name="adj" fmla="val 56731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Arrow: Pentagon 1">
              <a:extLst>
                <a:ext uri="{FF2B5EF4-FFF2-40B4-BE49-F238E27FC236}">
                  <a16:creationId xmlns:a16="http://schemas.microsoft.com/office/drawing/2014/main" id="{2B393331-5D4A-4961-AB58-3DE7220FAF94}"/>
                </a:ext>
              </a:extLst>
            </p:cNvPr>
            <p:cNvSpPr/>
            <p:nvPr/>
          </p:nvSpPr>
          <p:spPr>
            <a:xfrm>
              <a:off x="0" y="545888"/>
              <a:ext cx="6427177" cy="1005840"/>
            </a:xfrm>
            <a:prstGeom prst="homePlate">
              <a:avLst>
                <a:gd name="adj" fmla="val 40909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latin typeface="Cambria" pitchFamily="18" charset="0"/>
                  <a:ea typeface="Cambria" pitchFamily="18" charset="0"/>
                </a:rPr>
                <a:t>Customer Module</a:t>
              </a:r>
            </a:p>
          </p:txBody>
        </p:sp>
        <p:sp>
          <p:nvSpPr>
            <p:cNvPr id="13" name="Arrow: Chevron 18">
              <a:extLst>
                <a:ext uri="{FF2B5EF4-FFF2-40B4-BE49-F238E27FC236}">
                  <a16:creationId xmlns:a16="http://schemas.microsoft.com/office/drawing/2014/main" id="{B251CA05-7D56-47E6-9756-C119C1558F2E}"/>
                </a:ext>
              </a:extLst>
            </p:cNvPr>
            <p:cNvSpPr/>
            <p:nvPr/>
          </p:nvSpPr>
          <p:spPr>
            <a:xfrm>
              <a:off x="7053190" y="545888"/>
              <a:ext cx="548640" cy="1005840"/>
            </a:xfrm>
            <a:prstGeom prst="chevron">
              <a:avLst>
                <a:gd name="adj" fmla="val 7470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Arrow: Chevron 19">
              <a:extLst>
                <a:ext uri="{FF2B5EF4-FFF2-40B4-BE49-F238E27FC236}">
                  <a16:creationId xmlns:a16="http://schemas.microsoft.com/office/drawing/2014/main" id="{7D930977-3753-49D3-962C-D68A88D8CA65}"/>
                </a:ext>
              </a:extLst>
            </p:cNvPr>
            <p:cNvSpPr/>
            <p:nvPr/>
          </p:nvSpPr>
          <p:spPr>
            <a:xfrm>
              <a:off x="6083373" y="545888"/>
              <a:ext cx="914400" cy="1005840"/>
            </a:xfrm>
            <a:prstGeom prst="chevron">
              <a:avLst>
                <a:gd name="adj" fmla="val 4505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8DB54B5-713C-4035-84E2-A4832DE95BB4}"/>
              </a:ext>
            </a:extLst>
          </p:cNvPr>
          <p:cNvSpPr txBox="1"/>
          <p:nvPr/>
        </p:nvSpPr>
        <p:spPr>
          <a:xfrm>
            <a:off x="470018" y="1563469"/>
            <a:ext cx="1076208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IN" sz="2800" dirty="0">
                <a:latin typeface="Cambria" pitchFamily="18" charset="0"/>
                <a:ea typeface="Cambria" pitchFamily="18" charset="0"/>
              </a:rPr>
              <a:t>After successful registration ,the Customer can </a:t>
            </a:r>
          </a:p>
          <a:p>
            <a:pPr marL="0" indent="0" algn="just">
              <a:buNone/>
            </a:pPr>
            <a:endParaRPr lang="en-IN" sz="2800" dirty="0">
              <a:latin typeface="Cambria" pitchFamily="18" charset="0"/>
              <a:ea typeface="Cambria" pitchFamily="18" charset="0"/>
            </a:endParaRPr>
          </a:p>
          <a:p>
            <a:pPr marL="0" indent="0" algn="just">
              <a:buFont typeface="Arial" pitchFamily="34" charset="0"/>
              <a:buChar char="•"/>
            </a:pPr>
            <a:r>
              <a:rPr lang="en-IN" sz="2800" dirty="0">
                <a:latin typeface="Cambria" pitchFamily="18" charset="0"/>
                <a:ea typeface="Cambria" pitchFamily="18" charset="0"/>
              </a:rPr>
              <a:t>  Search for Fresh vegetables available. </a:t>
            </a:r>
            <a:endParaRPr lang="en-IN" sz="1100" dirty="0">
              <a:latin typeface="Cambria" pitchFamily="18" charset="0"/>
              <a:ea typeface="Cambria" pitchFamily="18" charset="0"/>
            </a:endParaRPr>
          </a:p>
          <a:p>
            <a:pPr marL="0" indent="0" algn="just">
              <a:buFont typeface="Arial" pitchFamily="34" charset="0"/>
              <a:buChar char="•"/>
            </a:pPr>
            <a:r>
              <a:rPr lang="en-IN" sz="2800" dirty="0">
                <a:latin typeface="Cambria" pitchFamily="18" charset="0"/>
                <a:ea typeface="Cambria" pitchFamily="18" charset="0"/>
              </a:rPr>
              <a:t>  Can edit his/her profile ,</a:t>
            </a:r>
          </a:p>
          <a:p>
            <a:pPr marL="0" indent="0" algn="just">
              <a:buFont typeface="Arial" pitchFamily="34" charset="0"/>
              <a:buChar char="•"/>
            </a:pPr>
            <a:r>
              <a:rPr lang="en-IN" sz="2800" dirty="0">
                <a:latin typeface="Cambria" pitchFamily="18" charset="0"/>
                <a:ea typeface="Cambria" pitchFamily="18" charset="0"/>
              </a:rPr>
              <a:t>  Delete account and </a:t>
            </a:r>
          </a:p>
          <a:p>
            <a:pPr marL="0" indent="0" algn="just">
              <a:buFont typeface="Arial" pitchFamily="34" charset="0"/>
              <a:buChar char="•"/>
            </a:pPr>
            <a:r>
              <a:rPr lang="en-IN" sz="2800" dirty="0">
                <a:latin typeface="Cambria" pitchFamily="18" charset="0"/>
                <a:ea typeface="Cambria" pitchFamily="18" charset="0"/>
              </a:rPr>
              <a:t>  Can maintain a cart for reference.  </a:t>
            </a:r>
          </a:p>
        </p:txBody>
      </p:sp>
    </p:spTree>
    <p:extLst>
      <p:ext uri="{BB962C8B-B14F-4D97-AF65-F5344CB8AC3E}">
        <p14:creationId xmlns:p14="http://schemas.microsoft.com/office/powerpoint/2010/main" val="3565117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2187E71-F354-4022-A1A8-34A7FE507D25}"/>
              </a:ext>
            </a:extLst>
          </p:cNvPr>
          <p:cNvGrpSpPr/>
          <p:nvPr/>
        </p:nvGrpSpPr>
        <p:grpSpPr>
          <a:xfrm>
            <a:off x="0" y="303363"/>
            <a:ext cx="6843252" cy="485248"/>
            <a:chOff x="0" y="545888"/>
            <a:chExt cx="7601830" cy="1005840"/>
          </a:xfrm>
          <a:solidFill>
            <a:srgbClr val="92D050"/>
          </a:solidFill>
        </p:grpSpPr>
        <p:sp>
          <p:nvSpPr>
            <p:cNvPr id="11" name="Arrow: Chevron 17">
              <a:extLst>
                <a:ext uri="{FF2B5EF4-FFF2-40B4-BE49-F238E27FC236}">
                  <a16:creationId xmlns:a16="http://schemas.microsoft.com/office/drawing/2014/main" id="{5B558A55-DC5D-49F0-A4D0-F49F33EB583B}"/>
                </a:ext>
              </a:extLst>
            </p:cNvPr>
            <p:cNvSpPr/>
            <p:nvPr/>
          </p:nvSpPr>
          <p:spPr>
            <a:xfrm>
              <a:off x="6663477" y="545888"/>
              <a:ext cx="731520" cy="1005840"/>
            </a:xfrm>
            <a:prstGeom prst="chevron">
              <a:avLst>
                <a:gd name="adj" fmla="val 5673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Arrow: Pentagon 1">
              <a:extLst>
                <a:ext uri="{FF2B5EF4-FFF2-40B4-BE49-F238E27FC236}">
                  <a16:creationId xmlns:a16="http://schemas.microsoft.com/office/drawing/2014/main" id="{2B393331-5D4A-4961-AB58-3DE7220FAF94}"/>
                </a:ext>
              </a:extLst>
            </p:cNvPr>
            <p:cNvSpPr/>
            <p:nvPr/>
          </p:nvSpPr>
          <p:spPr>
            <a:xfrm>
              <a:off x="0" y="545888"/>
              <a:ext cx="6427177" cy="1005840"/>
            </a:xfrm>
            <a:prstGeom prst="homePlate">
              <a:avLst>
                <a:gd name="adj" fmla="val 409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latin typeface="Cambria" pitchFamily="18" charset="0"/>
                  <a:ea typeface="Cambria" pitchFamily="18" charset="0"/>
                </a:rPr>
                <a:t>Seller Module</a:t>
              </a:r>
            </a:p>
          </p:txBody>
        </p:sp>
        <p:sp>
          <p:nvSpPr>
            <p:cNvPr id="13" name="Arrow: Chevron 18">
              <a:extLst>
                <a:ext uri="{FF2B5EF4-FFF2-40B4-BE49-F238E27FC236}">
                  <a16:creationId xmlns:a16="http://schemas.microsoft.com/office/drawing/2014/main" id="{B251CA05-7D56-47E6-9756-C119C1558F2E}"/>
                </a:ext>
              </a:extLst>
            </p:cNvPr>
            <p:cNvSpPr/>
            <p:nvPr/>
          </p:nvSpPr>
          <p:spPr>
            <a:xfrm>
              <a:off x="7053190" y="545888"/>
              <a:ext cx="548640" cy="1005840"/>
            </a:xfrm>
            <a:prstGeom prst="chevron">
              <a:avLst>
                <a:gd name="adj" fmla="val 7470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Arrow: Chevron 19">
              <a:extLst>
                <a:ext uri="{FF2B5EF4-FFF2-40B4-BE49-F238E27FC236}">
                  <a16:creationId xmlns:a16="http://schemas.microsoft.com/office/drawing/2014/main" id="{7D930977-3753-49D3-962C-D68A88D8CA65}"/>
                </a:ext>
              </a:extLst>
            </p:cNvPr>
            <p:cNvSpPr/>
            <p:nvPr/>
          </p:nvSpPr>
          <p:spPr>
            <a:xfrm>
              <a:off x="6083373" y="545888"/>
              <a:ext cx="914400" cy="1005840"/>
            </a:xfrm>
            <a:prstGeom prst="chevron">
              <a:avLst>
                <a:gd name="adj" fmla="val 450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8DB54B5-713C-4035-84E2-A4832DE95BB4}"/>
              </a:ext>
            </a:extLst>
          </p:cNvPr>
          <p:cNvSpPr txBox="1"/>
          <p:nvPr/>
        </p:nvSpPr>
        <p:spPr>
          <a:xfrm>
            <a:off x="374484" y="1536174"/>
            <a:ext cx="1124810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IN" sz="2800" dirty="0">
                <a:latin typeface="Cambria" pitchFamily="18" charset="0"/>
                <a:ea typeface="Cambria" pitchFamily="18" charset="0"/>
              </a:rPr>
              <a:t>After successful registration and authentication from Admin , the Seller can </a:t>
            </a:r>
          </a:p>
          <a:p>
            <a:pPr marL="0" indent="0" algn="just">
              <a:buFont typeface="Arial" pitchFamily="34" charset="0"/>
              <a:buChar char="•"/>
            </a:pPr>
            <a:r>
              <a:rPr lang="en-IN" sz="2800" dirty="0">
                <a:latin typeface="Cambria" pitchFamily="18" charset="0"/>
                <a:ea typeface="Cambria" pitchFamily="18" charset="0"/>
              </a:rPr>
              <a:t>  Upload new products. Apart from this, </a:t>
            </a:r>
          </a:p>
          <a:p>
            <a:pPr marL="0" indent="0" algn="just">
              <a:buFont typeface="Arial" pitchFamily="34" charset="0"/>
              <a:buChar char="•"/>
            </a:pPr>
            <a:r>
              <a:rPr lang="en-IN" sz="2800" dirty="0">
                <a:latin typeface="Cambria" pitchFamily="18" charset="0"/>
                <a:ea typeface="Cambria" pitchFamily="18" charset="0"/>
              </a:rPr>
              <a:t>  seller can edit his/her profile ,</a:t>
            </a:r>
          </a:p>
          <a:p>
            <a:pPr marL="0" indent="0" algn="just">
              <a:buFont typeface="Arial" pitchFamily="34" charset="0"/>
              <a:buChar char="•"/>
            </a:pPr>
            <a:r>
              <a:rPr lang="en-IN" sz="2800" dirty="0">
                <a:latin typeface="Cambria" pitchFamily="18" charset="0"/>
                <a:ea typeface="Cambria" pitchFamily="18" charset="0"/>
              </a:rPr>
              <a:t>  Can Delete their account</a:t>
            </a:r>
          </a:p>
          <a:p>
            <a:pPr marL="0" indent="0" algn="just">
              <a:buFont typeface="Arial" pitchFamily="34" charset="0"/>
              <a:buChar char="•"/>
            </a:pPr>
            <a:r>
              <a:rPr lang="en-IN" sz="2800" dirty="0">
                <a:latin typeface="Cambria" pitchFamily="18" charset="0"/>
                <a:ea typeface="Cambria" pitchFamily="18" charset="0"/>
              </a:rPr>
              <a:t>  can change price of products</a:t>
            </a:r>
          </a:p>
        </p:txBody>
      </p:sp>
    </p:spTree>
    <p:extLst>
      <p:ext uri="{BB962C8B-B14F-4D97-AF65-F5344CB8AC3E}">
        <p14:creationId xmlns:p14="http://schemas.microsoft.com/office/powerpoint/2010/main" val="812968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2187E71-F354-4022-A1A8-34A7FE507D25}"/>
              </a:ext>
            </a:extLst>
          </p:cNvPr>
          <p:cNvGrpSpPr/>
          <p:nvPr/>
        </p:nvGrpSpPr>
        <p:grpSpPr>
          <a:xfrm>
            <a:off x="0" y="303363"/>
            <a:ext cx="6843252" cy="665628"/>
            <a:chOff x="0" y="545888"/>
            <a:chExt cx="7601830" cy="100584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1" name="Arrow: Chevron 17">
              <a:extLst>
                <a:ext uri="{FF2B5EF4-FFF2-40B4-BE49-F238E27FC236}">
                  <a16:creationId xmlns:a16="http://schemas.microsoft.com/office/drawing/2014/main" id="{5B558A55-DC5D-49F0-A4D0-F49F33EB583B}"/>
                </a:ext>
              </a:extLst>
            </p:cNvPr>
            <p:cNvSpPr/>
            <p:nvPr/>
          </p:nvSpPr>
          <p:spPr>
            <a:xfrm>
              <a:off x="6663477" y="545888"/>
              <a:ext cx="731520" cy="1005840"/>
            </a:xfrm>
            <a:prstGeom prst="chevron">
              <a:avLst>
                <a:gd name="adj" fmla="val 56731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Arrow: Pentagon 1">
              <a:extLst>
                <a:ext uri="{FF2B5EF4-FFF2-40B4-BE49-F238E27FC236}">
                  <a16:creationId xmlns:a16="http://schemas.microsoft.com/office/drawing/2014/main" id="{2B393331-5D4A-4961-AB58-3DE7220FAF94}"/>
                </a:ext>
              </a:extLst>
            </p:cNvPr>
            <p:cNvSpPr/>
            <p:nvPr/>
          </p:nvSpPr>
          <p:spPr>
            <a:xfrm>
              <a:off x="0" y="545888"/>
              <a:ext cx="6427177" cy="1005840"/>
            </a:xfrm>
            <a:prstGeom prst="homePlate">
              <a:avLst>
                <a:gd name="adj" fmla="val 40909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latin typeface="Cambria" pitchFamily="18" charset="0"/>
                  <a:ea typeface="Cambria" pitchFamily="18" charset="0"/>
                </a:rPr>
                <a:t>Admin Module</a:t>
              </a:r>
            </a:p>
          </p:txBody>
        </p:sp>
        <p:sp>
          <p:nvSpPr>
            <p:cNvPr id="13" name="Arrow: Chevron 18">
              <a:extLst>
                <a:ext uri="{FF2B5EF4-FFF2-40B4-BE49-F238E27FC236}">
                  <a16:creationId xmlns:a16="http://schemas.microsoft.com/office/drawing/2014/main" id="{B251CA05-7D56-47E6-9756-C119C1558F2E}"/>
                </a:ext>
              </a:extLst>
            </p:cNvPr>
            <p:cNvSpPr/>
            <p:nvPr/>
          </p:nvSpPr>
          <p:spPr>
            <a:xfrm>
              <a:off x="7053190" y="545888"/>
              <a:ext cx="548640" cy="1005840"/>
            </a:xfrm>
            <a:prstGeom prst="chevron">
              <a:avLst>
                <a:gd name="adj" fmla="val 7470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Arrow: Chevron 19">
              <a:extLst>
                <a:ext uri="{FF2B5EF4-FFF2-40B4-BE49-F238E27FC236}">
                  <a16:creationId xmlns:a16="http://schemas.microsoft.com/office/drawing/2014/main" id="{7D930977-3753-49D3-962C-D68A88D8CA65}"/>
                </a:ext>
              </a:extLst>
            </p:cNvPr>
            <p:cNvSpPr/>
            <p:nvPr/>
          </p:nvSpPr>
          <p:spPr>
            <a:xfrm>
              <a:off x="6083373" y="545888"/>
              <a:ext cx="914400" cy="1005840"/>
            </a:xfrm>
            <a:prstGeom prst="chevron">
              <a:avLst>
                <a:gd name="adj" fmla="val 4505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8DB54B5-713C-4035-84E2-A4832DE95BB4}"/>
              </a:ext>
            </a:extLst>
          </p:cNvPr>
          <p:cNvSpPr txBox="1"/>
          <p:nvPr/>
        </p:nvSpPr>
        <p:spPr>
          <a:xfrm>
            <a:off x="374484" y="1575503"/>
            <a:ext cx="1124810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IN" sz="2800" dirty="0">
                <a:latin typeface="Cambria" pitchFamily="18" charset="0"/>
                <a:ea typeface="Cambria" pitchFamily="18" charset="0"/>
              </a:rPr>
              <a:t>The Admin can </a:t>
            </a:r>
          </a:p>
          <a:p>
            <a:pPr lvl="1" algn="just">
              <a:buFont typeface="Arial" pitchFamily="34" charset="0"/>
              <a:buChar char="•"/>
            </a:pPr>
            <a:r>
              <a:rPr lang="en-IN" sz="2800" dirty="0">
                <a:latin typeface="Cambria" pitchFamily="18" charset="0"/>
                <a:ea typeface="Cambria" pitchFamily="18" charset="0"/>
              </a:rPr>
              <a:t> Approve or disapprove the Sellers.</a:t>
            </a:r>
          </a:p>
          <a:p>
            <a:pPr lvl="1" algn="just">
              <a:buFont typeface="Arial" pitchFamily="34" charset="0"/>
              <a:buChar char="•"/>
            </a:pPr>
            <a:r>
              <a:rPr lang="en-IN" sz="2800" dirty="0">
                <a:latin typeface="Cambria" pitchFamily="18" charset="0"/>
                <a:ea typeface="Cambria" pitchFamily="18" charset="0"/>
              </a:rPr>
              <a:t> He /she can see User details , </a:t>
            </a:r>
          </a:p>
          <a:p>
            <a:pPr lvl="1" algn="just">
              <a:buFont typeface="Arial" pitchFamily="34" charset="0"/>
              <a:buChar char="•"/>
            </a:pPr>
            <a:r>
              <a:rPr lang="en-IN" sz="2800" dirty="0">
                <a:latin typeface="Cambria" pitchFamily="18" charset="0"/>
                <a:ea typeface="Cambria" pitchFamily="18" charset="0"/>
              </a:rPr>
              <a:t> Manage account and delete Customer account.</a:t>
            </a:r>
          </a:p>
        </p:txBody>
      </p:sp>
    </p:spTree>
    <p:extLst>
      <p:ext uri="{BB962C8B-B14F-4D97-AF65-F5344CB8AC3E}">
        <p14:creationId xmlns:p14="http://schemas.microsoft.com/office/powerpoint/2010/main" val="3021708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EDD862E-7804-4195-8C5A-0CEF09941158}"/>
              </a:ext>
            </a:extLst>
          </p:cNvPr>
          <p:cNvGrpSpPr/>
          <p:nvPr/>
        </p:nvGrpSpPr>
        <p:grpSpPr>
          <a:xfrm>
            <a:off x="0" y="139792"/>
            <a:ext cx="8461829" cy="963294"/>
            <a:chOff x="0" y="545888"/>
            <a:chExt cx="7601830" cy="1005840"/>
          </a:xfrm>
          <a:solidFill>
            <a:srgbClr val="92D050"/>
          </a:solidFill>
        </p:grpSpPr>
        <p:sp>
          <p:nvSpPr>
            <p:cNvPr id="20" name="Arrow: Chevron 17">
              <a:extLst>
                <a:ext uri="{FF2B5EF4-FFF2-40B4-BE49-F238E27FC236}">
                  <a16:creationId xmlns:a16="http://schemas.microsoft.com/office/drawing/2014/main" id="{FFED5095-CBA9-4831-8D97-D52678734890}"/>
                </a:ext>
              </a:extLst>
            </p:cNvPr>
            <p:cNvSpPr/>
            <p:nvPr/>
          </p:nvSpPr>
          <p:spPr>
            <a:xfrm>
              <a:off x="6663477" y="545888"/>
              <a:ext cx="731520" cy="1005840"/>
            </a:xfrm>
            <a:prstGeom prst="chevron">
              <a:avLst>
                <a:gd name="adj" fmla="val 56731"/>
              </a:avLst>
            </a:prstGeom>
            <a:grpFill/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Arrow: Pentagon 1">
              <a:extLst>
                <a:ext uri="{FF2B5EF4-FFF2-40B4-BE49-F238E27FC236}">
                  <a16:creationId xmlns:a16="http://schemas.microsoft.com/office/drawing/2014/main" id="{CC89345B-675A-44F7-BB03-50DBDE372349}"/>
                </a:ext>
              </a:extLst>
            </p:cNvPr>
            <p:cNvSpPr/>
            <p:nvPr/>
          </p:nvSpPr>
          <p:spPr>
            <a:xfrm>
              <a:off x="0" y="545888"/>
              <a:ext cx="6427177" cy="1005840"/>
            </a:xfrm>
            <a:prstGeom prst="homePlate">
              <a:avLst>
                <a:gd name="adj" fmla="val 40909"/>
              </a:avLst>
            </a:prstGeom>
            <a:grpFill/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sz="3200" b="1" kern="0" dirty="0">
                  <a:solidFill>
                    <a:prstClr val="white"/>
                  </a:solidFill>
                  <a:latin typeface="Cambria" pitchFamily="18" charset="0"/>
                  <a:ea typeface="Cambria" pitchFamily="18" charset="0"/>
                </a:rPr>
                <a:t>Use Case </a:t>
              </a:r>
            </a:p>
          </p:txBody>
        </p:sp>
        <p:sp>
          <p:nvSpPr>
            <p:cNvPr id="22" name="Arrow: Chevron 18">
              <a:extLst>
                <a:ext uri="{FF2B5EF4-FFF2-40B4-BE49-F238E27FC236}">
                  <a16:creationId xmlns:a16="http://schemas.microsoft.com/office/drawing/2014/main" id="{1208EBD8-54D8-4165-9034-9A4ADB1B153F}"/>
                </a:ext>
              </a:extLst>
            </p:cNvPr>
            <p:cNvSpPr/>
            <p:nvPr/>
          </p:nvSpPr>
          <p:spPr>
            <a:xfrm>
              <a:off x="7053190" y="545888"/>
              <a:ext cx="548640" cy="1005840"/>
            </a:xfrm>
            <a:prstGeom prst="chevron">
              <a:avLst>
                <a:gd name="adj" fmla="val 74706"/>
              </a:avLst>
            </a:prstGeom>
            <a:grpFill/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Arrow: Chevron 19">
              <a:extLst>
                <a:ext uri="{FF2B5EF4-FFF2-40B4-BE49-F238E27FC236}">
                  <a16:creationId xmlns:a16="http://schemas.microsoft.com/office/drawing/2014/main" id="{60DF2D25-2D59-417A-A457-A7189A74BDFA}"/>
                </a:ext>
              </a:extLst>
            </p:cNvPr>
            <p:cNvSpPr/>
            <p:nvPr/>
          </p:nvSpPr>
          <p:spPr>
            <a:xfrm>
              <a:off x="6083373" y="545888"/>
              <a:ext cx="914400" cy="1005840"/>
            </a:xfrm>
            <a:prstGeom prst="chevron">
              <a:avLst>
                <a:gd name="adj" fmla="val 45057"/>
              </a:avLst>
            </a:prstGeom>
            <a:grpFill/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8A2A1A4-2DAF-DD19-4DF9-1ADB1FA51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959" y="1505237"/>
            <a:ext cx="3656886" cy="448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8284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14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E6CC1"/>
      </a:accent1>
      <a:accent2>
        <a:srgbClr val="B982D5"/>
      </a:accent2>
      <a:accent3>
        <a:srgbClr val="6DB0E4"/>
      </a:accent3>
      <a:accent4>
        <a:srgbClr val="47D3DC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14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E6CC1"/>
      </a:accent1>
      <a:accent2>
        <a:srgbClr val="B982D5"/>
      </a:accent2>
      <a:accent3>
        <a:srgbClr val="6DB0E4"/>
      </a:accent3>
      <a:accent4>
        <a:srgbClr val="47D3DC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-14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E6CC1"/>
      </a:accent1>
      <a:accent2>
        <a:srgbClr val="B982D5"/>
      </a:accent2>
      <a:accent3>
        <a:srgbClr val="6DB0E4"/>
      </a:accent3>
      <a:accent4>
        <a:srgbClr val="47D3DC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3672</TotalTime>
  <Words>467</Words>
  <Application>Microsoft Office PowerPoint</Application>
  <PresentationFormat>Widescreen</PresentationFormat>
  <Paragraphs>55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Cambria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swapnil tamrakar</cp:lastModifiedBy>
  <cp:revision>119</cp:revision>
  <dcterms:created xsi:type="dcterms:W3CDTF">2020-01-20T05:08:25Z</dcterms:created>
  <dcterms:modified xsi:type="dcterms:W3CDTF">2023-08-29T12:24:42Z</dcterms:modified>
</cp:coreProperties>
</file>